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1"/>
  </p:notesMasterIdLst>
  <p:handoutMasterIdLst>
    <p:handoutMasterId r:id="rId242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623" r:id="rId102"/>
    <p:sldId id="496" r:id="rId103"/>
    <p:sldId id="322" r:id="rId104"/>
    <p:sldId id="323" r:id="rId105"/>
    <p:sldId id="324" r:id="rId106"/>
    <p:sldId id="325" r:id="rId107"/>
    <p:sldId id="326" r:id="rId108"/>
    <p:sldId id="327" r:id="rId109"/>
    <p:sldId id="495" r:id="rId110"/>
    <p:sldId id="475" r:id="rId111"/>
    <p:sldId id="517" r:id="rId112"/>
    <p:sldId id="594" r:id="rId113"/>
    <p:sldId id="330" r:id="rId114"/>
    <p:sldId id="331" r:id="rId115"/>
    <p:sldId id="332" r:id="rId116"/>
    <p:sldId id="458" r:id="rId117"/>
    <p:sldId id="333" r:id="rId118"/>
    <p:sldId id="334" r:id="rId119"/>
    <p:sldId id="335" r:id="rId120"/>
    <p:sldId id="336" r:id="rId121"/>
    <p:sldId id="337" r:id="rId122"/>
    <p:sldId id="338" r:id="rId123"/>
    <p:sldId id="340" r:id="rId124"/>
    <p:sldId id="341" r:id="rId125"/>
    <p:sldId id="342" r:id="rId126"/>
    <p:sldId id="343" r:id="rId127"/>
    <p:sldId id="345" r:id="rId128"/>
    <p:sldId id="344" r:id="rId129"/>
    <p:sldId id="483" r:id="rId130"/>
    <p:sldId id="347" r:id="rId131"/>
    <p:sldId id="348" r:id="rId132"/>
    <p:sldId id="578" r:id="rId133"/>
    <p:sldId id="521" r:id="rId134"/>
    <p:sldId id="353" r:id="rId135"/>
    <p:sldId id="470" r:id="rId136"/>
    <p:sldId id="477" r:id="rId137"/>
    <p:sldId id="354" r:id="rId138"/>
    <p:sldId id="358" r:id="rId139"/>
    <p:sldId id="359" r:id="rId140"/>
    <p:sldId id="361" r:id="rId141"/>
    <p:sldId id="362" r:id="rId142"/>
    <p:sldId id="364" r:id="rId143"/>
    <p:sldId id="365" r:id="rId144"/>
    <p:sldId id="367" r:id="rId145"/>
    <p:sldId id="368" r:id="rId146"/>
    <p:sldId id="369" r:id="rId147"/>
    <p:sldId id="370" r:id="rId148"/>
    <p:sldId id="441" r:id="rId149"/>
    <p:sldId id="371" r:id="rId150"/>
    <p:sldId id="372" r:id="rId151"/>
    <p:sldId id="373" r:id="rId152"/>
    <p:sldId id="374" r:id="rId153"/>
    <p:sldId id="632" r:id="rId154"/>
    <p:sldId id="376" r:id="rId155"/>
    <p:sldId id="380" r:id="rId156"/>
    <p:sldId id="381" r:id="rId157"/>
    <p:sldId id="382" r:id="rId158"/>
    <p:sldId id="566" r:id="rId159"/>
    <p:sldId id="383" r:id="rId160"/>
    <p:sldId id="526" r:id="rId161"/>
    <p:sldId id="384" r:id="rId162"/>
    <p:sldId id="379" r:id="rId163"/>
    <p:sldId id="387" r:id="rId164"/>
    <p:sldId id="388" r:id="rId165"/>
    <p:sldId id="389" r:id="rId166"/>
    <p:sldId id="590" r:id="rId167"/>
    <p:sldId id="465" r:id="rId168"/>
    <p:sldId id="392" r:id="rId169"/>
    <p:sldId id="591" r:id="rId170"/>
    <p:sldId id="394" r:id="rId171"/>
    <p:sldId id="395" r:id="rId172"/>
    <p:sldId id="396" r:id="rId173"/>
    <p:sldId id="397" r:id="rId174"/>
    <p:sldId id="398" r:id="rId175"/>
    <p:sldId id="478" r:id="rId176"/>
    <p:sldId id="402" r:id="rId177"/>
    <p:sldId id="466" r:id="rId178"/>
    <p:sldId id="403" r:id="rId179"/>
    <p:sldId id="404" r:id="rId180"/>
    <p:sldId id="405" r:id="rId181"/>
    <p:sldId id="408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7" r:id="rId204"/>
    <p:sldId id="608" r:id="rId205"/>
    <p:sldId id="609" r:id="rId206"/>
    <p:sldId id="645" r:id="rId207"/>
    <p:sldId id="646" r:id="rId208"/>
    <p:sldId id="647" r:id="rId209"/>
    <p:sldId id="596" r:id="rId210"/>
    <p:sldId id="637" r:id="rId211"/>
    <p:sldId id="634" r:id="rId212"/>
    <p:sldId id="635" r:id="rId213"/>
    <p:sldId id="638" r:id="rId214"/>
    <p:sldId id="639" r:id="rId215"/>
    <p:sldId id="625" r:id="rId216"/>
    <p:sldId id="626" r:id="rId217"/>
    <p:sldId id="640" r:id="rId218"/>
    <p:sldId id="627" r:id="rId219"/>
    <p:sldId id="628" r:id="rId220"/>
    <p:sldId id="641" r:id="rId221"/>
    <p:sldId id="618" r:id="rId222"/>
    <p:sldId id="619" r:id="rId223"/>
    <p:sldId id="620" r:id="rId224"/>
    <p:sldId id="621" r:id="rId225"/>
    <p:sldId id="622" r:id="rId226"/>
    <p:sldId id="610" r:id="rId227"/>
    <p:sldId id="611" r:id="rId228"/>
    <p:sldId id="612" r:id="rId229"/>
    <p:sldId id="613" r:id="rId230"/>
    <p:sldId id="614" r:id="rId231"/>
    <p:sldId id="615" r:id="rId232"/>
    <p:sldId id="616" r:id="rId233"/>
    <p:sldId id="617" r:id="rId234"/>
    <p:sldId id="643" r:id="rId235"/>
    <p:sldId id="629" r:id="rId236"/>
    <p:sldId id="630" r:id="rId237"/>
    <p:sldId id="636" r:id="rId238"/>
    <p:sldId id="523" r:id="rId239"/>
    <p:sldId id="505" r:id="rId240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623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96433" autoAdjust="0"/>
  </p:normalViewPr>
  <p:slideViewPr>
    <p:cSldViewPr>
      <p:cViewPr varScale="1">
        <p:scale>
          <a:sx n="82" d="100"/>
          <a:sy n="82" d="100"/>
        </p:scale>
        <p:origin x="1306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commentAuthors" Target="commentAuthor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presProps" Target="pres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viewProps" Target="viewProp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heme" Target="theme/theme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115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134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139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152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159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169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nicht zur </a:t>
            </a:r>
            <a:r>
              <a:rPr lang="de-DE" err="1" smtClean="0"/>
              <a:t>Compile</a:t>
            </a:r>
            <a:r>
              <a:rPr lang="de-DE" smtClean="0"/>
              <a:t>-Zeit überprüft werden.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178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179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209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78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37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2018-08-28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/Relationships>
</file>

<file path=ppt/slides/_rels/slide1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52.xml"/><Relationship Id="rId7" Type="http://schemas.openxmlformats.org/officeDocument/2006/relationships/package" Target="../embeddings/Microsoft_Excel-Arbeitsblat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-Arbeitsblatt1.xlsx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9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jpeg"/><Relationship Id="rId5" Type="http://schemas.openxmlformats.org/officeDocument/2006/relationships/image" Target="../media/image47.png"/><Relationship Id="rId4" Type="http://schemas.openxmlformats.org/officeDocument/2006/relationships/image" Target="../media/image48.png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6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definition" TargetMode="External"/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declaration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Fragen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'int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()': 7:7: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9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smtClean="0"/>
              <a:t>Man kann </a:t>
            </a:r>
            <a:r>
              <a:rPr lang="de-DE" noProof="0" dirty="0" smtClean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Vor C++11</a:t>
            </a:r>
            <a:r>
              <a:rPr lang="de-DE" noProof="0" smtClean="0"/>
              <a:t>: man kann/muss nur Basisklassen </a:t>
            </a:r>
            <a:r>
              <a:rPr lang="de-DE" noProof="0" dirty="0" smtClean="0"/>
              <a:t>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b="1" noProof="0" dirty="0" smtClean="0"/>
              <a:t>Seit C++11</a:t>
            </a:r>
            <a:r>
              <a:rPr lang="de-DE" noProof="0" dirty="0" smtClean="0"/>
              <a:t>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// Aliasing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/>
              <a:t>java.lang.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[0]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praktikum2018_v2.ova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3137001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3229225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3362468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845027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875469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5179837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5179837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5322712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605287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865509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1912278"/>
              </p:ext>
            </p:extLst>
          </p:nvPr>
        </p:nvGraphicFramePr>
        <p:xfrm>
          <a:off x="3328988" y="3376613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8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3376613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906939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761212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6084168" y="2499657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4081444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</a:t>
            </a:r>
            <a:r>
              <a:rPr lang="en-US" sz="1200" smtClean="0">
                <a:hlinkClick r:id="rId6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6605"/>
              </p:ext>
            </p:extLst>
          </p:nvPr>
        </p:nvGraphicFramePr>
        <p:xfrm>
          <a:off x="3341688" y="5184775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9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5184775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646612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&lt;SC*&gt;() 	</a:t>
            </a:r>
            <a:r>
              <a:rPr lang="de-DE" noProof="0" smtClean="0"/>
              <a:t>Umwandlung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Umwandlung 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*&gt;()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smtClean="0"/>
              <a:t/>
            </a:r>
            <a:br>
              <a:rPr lang="de-DE" altLang="de-DE" b="0" noProof="0" smtClean="0"/>
            </a:b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</a:t>
            </a:r>
            <a:r>
              <a:rPr lang="de-DE" err="1" smtClean="0">
                <a:solidFill>
                  <a:schemeClr val="bg1"/>
                </a:solidFill>
              </a:rPr>
              <a:t>cast</a:t>
            </a:r>
            <a:r>
              <a:rPr lang="de-DE" smtClean="0">
                <a:solidFill>
                  <a:schemeClr val="bg1"/>
                </a:solidFill>
              </a:rPr>
              <a:t>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344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"impliziten" </a:t>
            </a:r>
            <a:r>
              <a:rPr lang="de-DE" altLang="de-DE" sz="1800" b="0"/>
              <a:t>Schnittstellen?</a:t>
            </a:r>
            <a:br>
              <a:rPr lang="de-DE" altLang="de-DE" sz="1800" b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ist </a:t>
            </a:r>
            <a:r>
              <a:rPr lang="de-DE" altLang="de-DE" sz="1800" b="0" smtClean="0"/>
              <a:t>der </a:t>
            </a:r>
            <a:r>
              <a:rPr lang="de-DE" altLang="de-DE" sz="1800" b="0"/>
              <a:t>Unterschied zwischen C++-Templates und Java-</a:t>
            </a:r>
            <a:r>
              <a:rPr lang="de-DE" altLang="de-DE" sz="1800" b="0" err="1"/>
              <a:t>Generics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Peripherie ansteuern</a:t>
            </a:r>
            <a:r>
              <a:rPr lang="de-DE" noProof="0" dirty="0" smtClean="0"/>
              <a:t>: lesen/schreiben, 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I/O, </a:t>
            </a:r>
            <a:r>
              <a:rPr lang="de-DE" noProof="0" dirty="0" err="1" smtClean="0"/>
              <a:t>Polling</a:t>
            </a:r>
            <a:r>
              <a:rPr lang="de-DE" noProof="0" dirty="0" smtClean="0"/>
              <a:t>, volatile 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smtClean="0"/>
              <a:t>C-Standardbibliothek </a:t>
            </a:r>
            <a:r>
              <a:rPr lang="de-DE" b="1" noProof="0" dirty="0" smtClean="0"/>
              <a:t>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&amp; 101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1011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0011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0111</a:t>
                      </a:r>
                      <a:r>
                        <a:rPr lang="en-US" baseline="-25000" smtClean="0"/>
                        <a:t>2</a:t>
                      </a:r>
                      <a:endParaRPr lang="en-US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0100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&gt;&gt; 2 = 0001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0001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&lt;&lt; 3 = 1000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pPr marL="0" indent="0">
              <a:buNone/>
            </a:pPr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</a:t>
            </a:r>
            <a:r>
              <a:rPr lang="de-DE" b="1" noProof="0" dirty="0" smtClean="0"/>
              <a:t>spezielle Befehle</a:t>
            </a:r>
            <a:r>
              <a:rPr lang="de-DE" noProof="0" dirty="0" smtClean="0"/>
              <a:t> und einen </a:t>
            </a:r>
            <a:r>
              <a:rPr lang="de-DE" b="1" noProof="0" dirty="0" smtClean="0"/>
              <a:t>eigenen Adressraum</a:t>
            </a:r>
            <a:r>
              <a:rPr lang="de-DE" noProof="0" dirty="0" smtClean="0"/>
              <a:t>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smtClean="0"/>
              <a:t>Vollständiger Adressraum </a:t>
            </a:r>
            <a:r>
              <a:rPr lang="de-DE" noProof="0" smtClean="0"/>
              <a:t>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</a:t>
            </a:r>
            <a:r>
              <a:rPr lang="de-DE" b="1" noProof="0" dirty="0" smtClean="0"/>
              <a:t>Größerer Befehlssatz</a:t>
            </a:r>
            <a:r>
              <a:rPr lang="de-DE" noProof="0" dirty="0" smtClean="0"/>
              <a:t>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</a:t>
            </a:r>
            <a:r>
              <a:rPr lang="de-DE" b="1" noProof="0" dirty="0" smtClean="0"/>
              <a:t>Teil des Arbeitsspeichers ist "virtuell"</a:t>
            </a:r>
            <a:r>
              <a:rPr lang="de-DE" noProof="0" dirty="0" smtClean="0"/>
              <a:t> für die Peripherie reserviert. 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dirty="0" smtClean="0"/>
              <a:t>Einheitlicher Zugriff </a:t>
            </a:r>
            <a:r>
              <a:rPr lang="de-DE" noProof="0" dirty="0" smtClean="0"/>
              <a:t>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465191" cy="4752999"/>
          </a:xfrm>
        </p:spPr>
        <p:txBody>
          <a:bodyPr/>
          <a:lstStyle/>
          <a:p>
            <a:r>
              <a:rPr lang="de-DE" b="1" noProof="0" dirty="0" smtClean="0"/>
              <a:t>Beispiel</a:t>
            </a:r>
            <a:r>
              <a:rPr lang="de-DE" noProof="0" dirty="0" smtClean="0"/>
              <a:t>:</a:t>
            </a:r>
          </a:p>
          <a:p>
            <a:pPr lvl="1"/>
            <a:r>
              <a:rPr lang="de-DE" noProof="0" dirty="0" smtClean="0"/>
              <a:t>Zwei Threads kommunizieren über die 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.</a:t>
            </a:r>
          </a:p>
          <a:p>
            <a:pPr lvl="1"/>
            <a:r>
              <a:rPr lang="de-DE" noProof="0" dirty="0" smtClean="0"/>
              <a:t>Der </a:t>
            </a:r>
            <a:r>
              <a:rPr lang="de-DE" b="1" noProof="0" dirty="0" smtClean="0"/>
              <a:t>Empfänger-Thread wartet </a:t>
            </a:r>
            <a:r>
              <a:rPr lang="de-DE" noProof="0" dirty="0" smtClean="0"/>
              <a:t>mit einer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darauf, dass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sich ändert ("</a:t>
            </a:r>
            <a:r>
              <a:rPr lang="de-DE" b="1" noProof="0" dirty="0" err="1" smtClean="0"/>
              <a:t>Busy</a:t>
            </a:r>
            <a:r>
              <a:rPr lang="de-DE" b="1" noProof="0" dirty="0" smtClean="0"/>
              <a:t> </a:t>
            </a:r>
            <a:r>
              <a:rPr lang="de-DE" b="1" noProof="0" smtClean="0"/>
              <a:t>Waiting</a:t>
            </a:r>
            <a:r>
              <a:rPr lang="de-DE" noProof="0" smtClean="0"/>
              <a:t>").</a:t>
            </a:r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dirty="0" smtClean="0"/>
              <a:t>Es ist </a:t>
            </a:r>
            <a:r>
              <a:rPr lang="de-DE" i="1" noProof="0" dirty="0" smtClean="0"/>
              <a:t>möglich</a:t>
            </a:r>
            <a:r>
              <a:rPr lang="de-DE" noProof="0" dirty="0" smtClean="0"/>
              <a:t>, dass der Compiler die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zu einer Endlosschleife macht, da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innerhalb von </a:t>
            </a:r>
            <a:r>
              <a:rPr lang="de-DE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receiverThread</a:t>
            </a:r>
            <a:r>
              <a:rPr lang="de-DE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nicht mehr verändert wird :</a:t>
            </a:r>
            <a:br>
              <a:rPr lang="de-DE" noProof="0" dirty="0" smtClean="0"/>
            </a:b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de-DE" sz="1800" noProof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lvl="1"/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427984" cy="4697570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kann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Die gespeicherte Adresse kann sich 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dirty="0" smtClean="0"/>
              <a:t>Manipulation von geteilten Variablen durch mehrere Threads (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noProof="0" dirty="0" smtClean="0"/>
              <a:t> Motivation)</a:t>
            </a:r>
          </a:p>
          <a:p>
            <a:pPr lvl="1"/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(</a:t>
            </a:r>
            <a:r>
              <a:rPr lang="de-DE" noProof="0" dirty="0" smtClean="0">
                <a:sym typeface="Wingdings" panose="05000000000000000000" pitchFamily="2" charset="2"/>
              </a:rPr>
              <a:t> später)</a:t>
            </a:r>
            <a:endParaRPr lang="de-DE" noProof="0" dirty="0" smtClean="0"/>
          </a:p>
          <a:p>
            <a:pPr lvl="1"/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</a:rPr>
              <a:t>Manipulation von globalen Variablen durch Interrupt Service Routinen (</a:t>
            </a:r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nicht in diesem Praktikum)</a:t>
            </a:r>
            <a:endParaRPr lang="de-DE" noProof="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4432176" y="2089423"/>
            <a:ext cx="2088232" cy="3600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Korrektes Beispiel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4321174" cy="4968875"/>
          </a:xfrm>
        </p:spPr>
        <p:txBody>
          <a:bodyPr/>
          <a:lstStyle/>
          <a:p>
            <a:r>
              <a:rPr lang="de-DE" b="1" noProof="0" dirty="0" smtClean="0"/>
              <a:t>Lösung: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noProof="0" dirty="0" smtClean="0"/>
              <a:t> als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de-DE" noProof="0" dirty="0" smtClean="0"/>
              <a:t> deklarieren.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4427984" y="1539528"/>
            <a:ext cx="4420295" cy="4858444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 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5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freien Experimentieren</a:t>
            </a:r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floor 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["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</a:t>
            </a:r>
            <a:r>
              <a:rPr lang="de-DE"/>
              <a:t>mit </a:t>
            </a:r>
            <a:r>
              <a:rPr lang="de-DE" smtClean="0"/>
              <a:t>Compiler</a:t>
            </a:r>
            <a:r>
              <a:rPr lang="en-US" smtClean="0"/>
              <a:t>-generiertem </a:t>
            </a:r>
            <a:r>
              <a:rPr lang="de-DE" smtClean="0"/>
              <a:t>operator</a:t>
            </a:r>
            <a:r>
              <a:rPr lang="de-DE"/>
              <a:t>=</a:t>
            </a:r>
            <a:endParaRPr lang="de-DE"/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Vergleiche: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</a:t>
            </a:r>
            <a:r>
              <a:rPr lang="de-DE" b="0" kern="0" smtClean="0"/>
              <a:t>Drei </a:t>
            </a:r>
            <a:r>
              <a:rPr lang="de-DE" b="0" kern="0" smtClean="0"/>
              <a:t>bei Bedarf automatisch, indem Felder </a:t>
            </a:r>
            <a:r>
              <a:rPr lang="de-DE" b="0" kern="0" smtClean="0"/>
              <a:t>kopiert </a:t>
            </a:r>
            <a:r>
              <a:rPr lang="de-DE" b="0" kern="0" smtClean="0"/>
              <a:t>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</a:t>
            </a:r>
            <a:r>
              <a:rPr lang="de-DE" b="0" kern="0" smtClean="0"/>
              <a:t>).</a:t>
            </a:r>
            <a:endParaRPr lang="de-DE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Resourcen</a:t>
            </a:r>
            <a:r>
              <a:rPr lang="de-DE" b="0" kern="0" smtClean="0"/>
              <a:t> </a:t>
            </a:r>
            <a:r>
              <a:rPr lang="de-DE" b="0" kern="0" smtClean="0"/>
              <a:t>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</a:t>
            </a:r>
            <a:r>
              <a:rPr lang="de-DE" b="0" kern="0" smtClean="0"/>
              <a:t>.</a:t>
            </a:r>
            <a:endParaRPr lang="de-DE" b="0" ker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im Konstruktor Heap-Speicher alloziere, dann muss ich diesen im Destruktor per delete freigeben. Was passiert aber wenn ich das notwendige Pointer-Attribut im Kopierkonstruktor einfach kopiere? (</a:t>
            </a:r>
            <a:r>
              <a:rPr lang="de-DE" b="0" kern="0" smtClean="0">
                <a:sym typeface="Wingdings" panose="05000000000000000000" pitchFamily="2" charset="2"/>
              </a:rPr>
              <a:t>Double Delete!)</a:t>
            </a: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784936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</a:t>
            </a:r>
            <a:r>
              <a:rPr lang="de-DE" altLang="de-DE" sz="1800" b="0" err="1" smtClean="0"/>
              <a:t>Eclipse</a:t>
            </a:r>
            <a:r>
              <a:rPr lang="de-DE" altLang="de-DE" sz="1800" b="0" smtClean="0"/>
              <a:t>-Projekte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063717" y="3473676"/>
            <a:ext cx="6576227" cy="2965135"/>
            <a:chOff x="2063717" y="3473676"/>
            <a:chExt cx="6576227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063717" y="6109787"/>
              <a:ext cx="5172108" cy="329024"/>
            </a:xfrm>
            <a:prstGeom prst="wedgeRoundRectCallout">
              <a:avLst>
                <a:gd name="adj1" fmla="val -47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-120291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[1] Miller</a:t>
            </a:r>
            <a:r>
              <a:rPr lang="en-US" sz="1200"/>
              <a:t>, P.A. (1998), </a:t>
            </a:r>
            <a:r>
              <a:rPr lang="en-US" sz="1200" smtClean="0"/>
              <a:t>"Recursive </a:t>
            </a:r>
            <a:r>
              <a:rPr lang="en-US" sz="1200"/>
              <a:t>Make Considered Harmful</a:t>
            </a:r>
            <a:r>
              <a:rPr lang="en-US" sz="1200" smtClean="0"/>
              <a:t>," AUUGN </a:t>
            </a:r>
            <a:r>
              <a:rPr lang="en-US" sz="1200"/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alle abhängigen Dateien (</a:t>
            </a:r>
            <a:r>
              <a:rPr lang="de-DE" b="0" i="1" kern="0" smtClean="0"/>
              <a:t>#</a:t>
            </a:r>
            <a:r>
              <a:rPr lang="de-DE" b="0" i="1" kern="0" err="1" smtClean="0"/>
              <a:t>include</a:t>
            </a:r>
            <a:r>
              <a:rPr lang="de-DE" b="0" kern="0" smtClean="0"/>
              <a:t>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Funktion und Methode?</a:t>
            </a:r>
            <a:br>
              <a:rPr lang="de-DE" altLang="de-DE" sz="1800" b="0" smtClean="0"/>
            </a:b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  <a:endParaRPr lang="de-DE" altLang="de-DE" sz="1800" b="0"/>
          </a:p>
        </p:txBody>
      </p:sp>
      <p:sp>
        <p:nvSpPr>
          <p:cNvPr id="10245" name="Textfeld 5"/>
          <p:cNvSpPr txBox="1">
            <a:spLocks noChangeArrowheads="1"/>
          </p:cNvSpPr>
          <p:nvPr/>
        </p:nvSpPr>
        <p:spPr bwMode="auto">
          <a:xfrm>
            <a:off x="395288" y="3036888"/>
            <a:ext cx="4681537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</a:t>
            </a:r>
            <a:r>
              <a:rPr lang="de-DE" altLang="de-DE" sz="1800" b="0" smtClean="0"/>
              <a:t>die </a:t>
            </a:r>
            <a:r>
              <a:rPr lang="de-DE" altLang="de-DE" sz="1800" smtClean="0"/>
              <a:t>Verzeichnisstruktur</a:t>
            </a:r>
            <a:r>
              <a:rPr lang="de-DE" altLang="de-DE" sz="1800" b="0" smtClean="0"/>
              <a:t> </a:t>
            </a:r>
            <a:r>
              <a:rPr lang="de-DE" altLang="de-DE" sz="1800" b="0"/>
              <a:t>zu binden?</a:t>
            </a:r>
          </a:p>
        </p:txBody>
      </p:sp>
      <p:sp>
        <p:nvSpPr>
          <p:cNvPr id="10246" name="Textfeld 6"/>
          <p:cNvSpPr txBox="1">
            <a:spLocks noChangeArrowheads="1"/>
          </p:cNvSpPr>
          <p:nvPr/>
        </p:nvSpPr>
        <p:spPr bwMode="auto">
          <a:xfrm>
            <a:off x="395288" y="4117975"/>
            <a:ext cx="4681537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smtClean="0"/>
              <a:t>Vortragsteil</a:t>
            </a:r>
            <a:r>
              <a:rPr lang="de-DE" sz="2200" noProof="0" dirty="0" smtClean="0"/>
              <a:t>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rm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rmAutofit lnSpcReduction="10000"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verfügbar sein. 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One-Definition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b="1" noProof="0" smtClean="0"/>
              <a:t>:</a:t>
            </a:r>
            <a:r>
              <a:rPr lang="de-DE" noProof="0" smtClean="0"/>
              <a:t>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int x;</a:t>
            </a:r>
            <a:r>
              <a:rPr lang="de-DE" noProof="0" smtClean="0"/>
              <a:t>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noProof="0" smtClean="0"/>
              <a:t>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MyClass::MyClass() 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/>
              <a:t>Achtung: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  <a:r>
              <a:rPr lang="de-DE"/>
              <a:t> ist immer eine </a:t>
            </a:r>
            <a:r>
              <a:rPr lang="de-DE" smtClean="0"/>
              <a:t>Definition, auch ohne Gleichheitszeichen!</a:t>
            </a:r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Initialisierung: </a:t>
            </a:r>
            <a:r>
              <a:rPr lang="de-DE" noProof="0" smtClean="0"/>
              <a:t>Deklaration </a:t>
            </a:r>
            <a:r>
              <a:rPr lang="de-DE" noProof="0" dirty="0" smtClean="0"/>
              <a:t>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smtClean="0"/>
              <a:t>Explizite Zuweisung ist vorzuziehen</a:t>
            </a:r>
            <a:r>
              <a:rPr lang="de-DE" noProof="0" dirty="0" smtClean="0"/>
              <a:t>!</a:t>
            </a:r>
          </a:p>
          <a:p>
            <a:pPr marL="881063" lvl="2" indent="-342900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r>
              <a:rPr lang="de-DE" noProof="0" smtClean="0"/>
              <a:t>Trennung erlaubt es aber, </a:t>
            </a:r>
            <a:r>
              <a:rPr lang="de-DE" b="1" noProof="0" smtClean="0"/>
              <a:t>zyklische Abhängigkeiten aufzubrechen</a:t>
            </a:r>
            <a:r>
              <a:rPr lang="de-DE" noProof="0" smtClean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</a:p>
          <a:p>
            <a:pPr algn="l"/>
            <a:r>
              <a:rPr lang="en-US" sz="1200"/>
              <a:t>Definitionen: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en.cppreference.com/w/cpp/language/definition</a:t>
            </a:r>
            <a:r>
              <a:rPr lang="en-US" sz="1200" smtClean="0"/>
              <a:t> </a:t>
            </a:r>
            <a:r>
              <a:rPr lang="en-US" sz="1200" smtClean="0">
                <a:hlinkClick r:id="rId4"/>
              </a:rPr>
              <a:t>https</a:t>
            </a:r>
            <a:r>
              <a:rPr lang="en-US" sz="1200">
                <a:hlinkClick r:id="rId4"/>
              </a:rPr>
              <a:t>://</a:t>
            </a:r>
            <a:r>
              <a:rPr lang="en-US" sz="1200" smtClean="0">
                <a:hlinkClick r:id="rId4"/>
              </a:rPr>
              <a:t>en.cppreference.com/w/cpp/language/declarations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mtClean="0"/>
              <a:t>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</a:t>
            </a:r>
            <a: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b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smtClean="0"/>
              <a:t>Member: Oberbegriff für Attribute und Methoden</a:t>
            </a:r>
            <a:endParaRPr lang="de-DE" b="1" noProof="0" smtClean="0"/>
          </a:p>
          <a:p>
            <a:pPr>
              <a:tabLst>
                <a:tab pos="2065338" algn="l"/>
              </a:tabLst>
            </a:pPr>
            <a:r>
              <a:rPr lang="de-DE" noProof="0" smtClean="0"/>
              <a:t>Gültigkeit: </a:t>
            </a:r>
            <a:r>
              <a:rPr lang="de-DE" b="1" noProof="0" smtClean="0"/>
              <a:t>je Bereich</a:t>
            </a:r>
            <a:r>
              <a:rPr lang="de-DE" noProof="0" smtClean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</a:t>
            </a:r>
            <a:r>
              <a:rPr lang="de-DE" b="1" noProof="0" smtClean="0"/>
              <a:t>einer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smtClean="0"/>
              <a:t>-Definition für Members möglich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 smtClean="0"/>
              <a:t> </a:t>
            </a:r>
            <a:r>
              <a:rPr lang="de-DE" noProof="0" smtClean="0"/>
              <a:t>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</a:t>
            </a:r>
            <a:r>
              <a:rPr lang="de-DE" smtClean="0"/>
              <a:t>. in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int x = 125</a:t>
            </a:r>
            <a:r>
              <a:rPr lang="de-DE" smtClean="0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 smtClean="0"/>
              <a:t>Suffixe</a:t>
            </a:r>
            <a:endParaRPr lang="de-DE" b="1" smtClean="0"/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pPr marL="0" indent="0">
              <a:buNone/>
            </a:pPr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smtClean="0"/>
              <a:t>Seit </a:t>
            </a:r>
            <a:r>
              <a:rPr lang="de-DE" smtClean="0"/>
              <a:t>C++11 kann man </a:t>
            </a:r>
            <a:r>
              <a:rPr lang="de-DE" smtClean="0"/>
              <a:t>übrigens </a:t>
            </a:r>
            <a:r>
              <a:rPr lang="de-DE" b="1" smtClean="0"/>
              <a:t>eigene </a:t>
            </a:r>
            <a:r>
              <a:rPr lang="de-DE" b="1" smtClean="0"/>
              <a:t>Literaltypen</a:t>
            </a:r>
            <a:r>
              <a:rPr lang="de-DE" smtClean="0"/>
              <a:t> definieren ("user literals</a:t>
            </a:r>
            <a:r>
              <a:rPr lang="de-DE" smtClean="0"/>
              <a:t>").</a:t>
            </a:r>
            <a:endParaRPr lang="en-US" b="1"/>
          </a:p>
          <a:p>
            <a:pPr marL="0" indent="0">
              <a:buNone/>
            </a:pPr>
            <a:r>
              <a:rPr lang="en-US" smtClean="0"/>
              <a:t>Die Suffixe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u, U, l, L, ll, LL</a:t>
            </a:r>
            <a:r>
              <a:rPr lang="en-US" smtClean="0"/>
              <a:t> und die Pr</a:t>
            </a:r>
            <a:r>
              <a:rPr lang="de-DE" smtClean="0"/>
              <a:t>äfixe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 smtClean="0"/>
              <a:t> </a:t>
            </a:r>
            <a:r>
              <a:rPr lang="en-US" smtClean="0"/>
              <a:t>funktionieren auch in C.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/>
              <a:t>Funktionszeiger: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  <a:r>
              <a:rPr lang="de-DE" noProof="0" dirty="0" smtClean="0"/>
              <a:t>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692150" lvl="1" indent="-342900"/>
            <a:r>
              <a:rPr lang="de-DE" b="1" noProof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smtClean="0"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= *v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/>
              <a:t> </a:t>
            </a:r>
            <a:r>
              <a:rPr lang="de-DE" sz="1400" smtClean="0"/>
              <a:t>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exit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gauss(1);</a:t>
            </a:r>
          </a:p>
          <a:p>
            <a:pPr marL="342900" indent="-342900" algn="l">
              <a:buAutoNum type="arabicPlain" startAt="2"/>
            </a:pP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08228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896260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Definition</a:t>
            </a:r>
            <a:r>
              <a:rPr lang="de-DE" smtClean="0">
                <a:solidFill>
                  <a:schemeClr val="bg1"/>
                </a:solidFill>
              </a:rPr>
              <a:t> eines </a:t>
            </a:r>
            <a:r>
              <a:rPr lang="de-DE">
                <a:solidFill>
                  <a:schemeClr val="bg1"/>
                </a:solidFill>
              </a:rPr>
              <a:t>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Zuweisung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*myArray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 smtClean="0"/>
              <a:t>1, 1, 2, 3, 5, 8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kann.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{1,1,2,3,5}; int *x2 = {1,1,2,3,5};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300192" y="4221088"/>
            <a:ext cx="3024335" cy="273361"/>
          </a:xfrm>
          <a:prstGeom prst="wedgeRoundRectCallout">
            <a:avLst>
              <a:gd name="adj1" fmla="val -34857"/>
              <a:gd name="adj2" fmla="val 18955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~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/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</a:t>
            </a:r>
            <a:r>
              <a:rPr lang="de-DE" sz="1600" noProof="0" smtClean="0"/>
              <a:t>Attribut (</a:t>
            </a:r>
            <a:r>
              <a:rPr lang="de-DE" sz="1600" noProof="0" smtClean="0">
                <a:sym typeface="Wingdings" panose="05000000000000000000" pitchFamily="2" charset="2"/>
              </a:rPr>
              <a:t></a:t>
            </a:r>
            <a:r>
              <a:rPr lang="de-DE" sz="1600" noProof="0" smtClean="0"/>
              <a:t> </a:t>
            </a:r>
            <a:r>
              <a:rPr lang="de-DE" sz="1600" noProof="0" dirty="0" smtClean="0"/>
              <a:t>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de-DE" sz="1600" i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 3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//outside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Compiler </a:t>
            </a:r>
            <a:r>
              <a:rPr lang="de-DE" altLang="de-DE" noProof="0" dirty="0" smtClean="0"/>
              <a:t>kann automatisch die </a:t>
            </a:r>
            <a:r>
              <a:rPr lang="de-DE" altLang="de-DE" b="1" noProof="0" dirty="0" smtClean="0"/>
              <a:t>Absichten des Programmierers</a:t>
            </a:r>
            <a:r>
              <a:rPr lang="de-DE" altLang="de-DE" noProof="0" dirty="0" smtClean="0"/>
              <a:t> statisch durchsetzen (es gibt einen guten Grund wieso etwas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ggf. Optimierungen </a:t>
            </a:r>
            <a:r>
              <a:rPr lang="de-DE" altLang="de-DE" b="1" noProof="0" dirty="0" smtClean="0"/>
              <a:t>durchführen </a:t>
            </a:r>
            <a:r>
              <a:rPr lang="de-DE" altLang="de-DE" noProof="0" dirty="0" smtClean="0"/>
              <a:t>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b="1" noProof="0" smtClean="0"/>
              <a:t>Leser des Programmcodes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Absichten des Programmierers </a:t>
            </a:r>
            <a:r>
              <a:rPr lang="de-DE" altLang="de-DE" noProof="0" smtClean="0"/>
              <a:t>besser erkennen.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</a:t>
            </a:r>
            <a:r>
              <a:rPr lang="de-DE" b="1" noProof="0" smtClean="0"/>
              <a:t>: </a:t>
            </a:r>
            <a:r>
              <a:rPr lang="de-DE" smtClean="0"/>
              <a:t>"</a:t>
            </a:r>
            <a:r>
              <a:rPr lang="de-DE" noProof="0" smtClean="0"/>
              <a:t>{…}" </a:t>
            </a:r>
            <a:r>
              <a:rPr lang="de-DE" noProof="0" dirty="0" smtClean="0"/>
              <a:t>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</a:t>
            </a:r>
            <a:r>
              <a:rPr lang="de-DE" b="1" noProof="0" smtClean="0"/>
              <a:t>Sugar f</a:t>
            </a:r>
            <a:r>
              <a:rPr lang="de-DE" b="1" smtClean="0"/>
              <a:t>ür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 smtClean="0"/>
              <a:t>vereinfachten </a:t>
            </a:r>
            <a:r>
              <a:rPr lang="de-DE" noProof="0" dirty="0" smtClean="0"/>
              <a:t>Initialisierung von Vektoren </a:t>
            </a:r>
            <a:r>
              <a:rPr lang="de-DE" noProof="0" smtClean="0"/>
              <a:t>etc. Beispiele:</a:t>
            </a:r>
            <a:endParaRPr lang="de-DE" noProof="0" dirty="0" smtClean="0"/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Anonyme </a:t>
            </a:r>
            <a:r>
              <a:rPr lang="de-DE" noProof="0" dirty="0" smtClean="0"/>
              <a:t>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16196</Words>
  <Application>Microsoft Office PowerPoint</Application>
  <PresentationFormat>Bildschirmpräsentation (4:3)</PresentationFormat>
  <Paragraphs>4874</Paragraphs>
  <Slides>239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239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Der Fluch des Most Vexing Parse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 – Motivation</vt:lpstr>
      <vt:lpstr>Schlüsselwort volatile – Überblick</vt:lpstr>
      <vt:lpstr>Schlüsselwort volatile – Korrektes Beispiel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2489</cp:revision>
  <cp:lastPrinted>2018-04-11T06:17:22Z</cp:lastPrinted>
  <dcterms:created xsi:type="dcterms:W3CDTF">2008-08-19T13:25:11Z</dcterms:created>
  <dcterms:modified xsi:type="dcterms:W3CDTF">2018-08-28T09:04:42Z</dcterms:modified>
</cp:coreProperties>
</file>